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4" r:id="rId22"/>
    <p:sldId id="280" r:id="rId23"/>
    <p:sldId id="283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47842-2255-46E7-8FB1-DD44AAEAC9E0}" type="datetimeFigureOut">
              <a:rPr lang="hr-HR" smtClean="0"/>
              <a:pPr/>
              <a:t>18.5.2011.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FE310-7B8D-49C7-A2C6-822C2322749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35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5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grafikona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hr-HR" noProof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slov i dva sadržaja iznad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8613" y="1941513"/>
            <a:ext cx="40274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508500" y="1941513"/>
            <a:ext cx="40290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r-Latn-CS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r-Latn-CS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r-Latn-CS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r-Latn-CS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r-Latn-CS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r-Latn-C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r-Latn-C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4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\Documents\klini&#269;ke%20vje&#353;tine\Healthcare%20Worker%20Hand%20Hygiene%20Educational%20Training%20Video-1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orisnik\Documents\klini&#269;ke%20vje&#353;tine\Hand%20Washing%20Technique%20-%20WHO%20Approved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HIGIJENSKO PREVENTIVNE MJERE</a:t>
            </a:r>
            <a:endParaRPr lang="hr-H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2800" cy="175260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Mr. sc. Dragica Kopić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Odjel za anesteziju i intenzivno liječenje KBC Split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Pranje ruku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Tri su razine pranja ruku: </a:t>
            </a:r>
          </a:p>
          <a:p>
            <a:pPr lvl="1"/>
            <a:r>
              <a:rPr lang="hr-HR" dirty="0" smtClean="0"/>
              <a:t>–obično pranje,</a:t>
            </a:r>
          </a:p>
          <a:p>
            <a:pPr lvl="1"/>
            <a:r>
              <a:rPr lang="hr-HR" dirty="0" smtClean="0"/>
              <a:t> –higijenska dezinfekcija </a:t>
            </a:r>
          </a:p>
          <a:p>
            <a:pPr lvl="1"/>
            <a:r>
              <a:rPr lang="hr-HR" dirty="0" smtClean="0"/>
              <a:t>–kirurška dezinfekcija ili antisepsa ruku.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Healthcare Worker Hand Hygiene Educational Training Video-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8109" y="1447800"/>
            <a:ext cx="866986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0" y="2133600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Ruke se peru s toplom vodom i sapunom  u trajanju od jedne minute. </a:t>
            </a:r>
            <a:endParaRPr lang="hr-HR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914400"/>
            <a:ext cx="5943600" cy="1143000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Obično pranje ruku</a:t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9" name="Picture 5" descr="op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2447552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neopr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57600"/>
            <a:ext cx="2461329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2133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 smtClean="0"/>
              <a:t>Ruke je potrebno obično oprati: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prije rukovanja s hranom i prije jela,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prije hranjenja bolesnika,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poslije korištenja zahoda.</a:t>
            </a:r>
            <a:endParaRPr lang="hr-HR" sz="20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24840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Bris 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neopranih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ruku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6324600"/>
            <a:ext cx="1924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Bris opranih ruku</a:t>
            </a:r>
            <a:endParaRPr lang="hr-HR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and Washing Technique - WHO Approve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48611" y="1447800"/>
            <a:ext cx="766354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533400"/>
            <a:ext cx="7953375" cy="1227138"/>
          </a:xfrm>
        </p:spPr>
        <p:txBody>
          <a:bodyPr/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200" dirty="0" smtClean="0"/>
              <a:t>Higijenska dezinfekcija ili antisepsa ruku </a:t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400" dirty="0" smtClean="0"/>
              <a:t>Prije i poslije njege bolesnika</a:t>
            </a:r>
          </a:p>
          <a:p>
            <a:pPr lvl="0"/>
            <a:r>
              <a:rPr lang="hr-HR" sz="2400" dirty="0" smtClean="0"/>
              <a:t>Prije izvonđenja invazivnih postupaka</a:t>
            </a:r>
          </a:p>
          <a:p>
            <a:pPr lvl="0"/>
            <a:r>
              <a:rPr lang="hr-HR" sz="2400" dirty="0" smtClean="0"/>
              <a:t>Prije i poslije dodirivanja rana, urinarnih katetera i drugih trajnih pomagala</a:t>
            </a:r>
          </a:p>
          <a:p>
            <a:pPr lvl="0"/>
            <a:r>
              <a:rPr lang="hr-HR" sz="2400" dirty="0" smtClean="0"/>
              <a:t>Prije i poslije nošenja rukavica</a:t>
            </a:r>
          </a:p>
          <a:p>
            <a:pPr lvl="0"/>
            <a:r>
              <a:rPr lang="hr-HR" sz="2400" dirty="0" smtClean="0"/>
              <a:t>Poslije kontakta s krvlju, sekretima i ekskretima</a:t>
            </a:r>
          </a:p>
          <a:p>
            <a:pPr lvl="0"/>
            <a:r>
              <a:rPr lang="hr-HR" sz="2400" dirty="0" smtClean="0"/>
              <a:t>Poslije kontakta s bolesnikom za koga se zna da je koloniziran bolničkim klicama. 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848600" cy="1162050"/>
          </a:xfrm>
        </p:spPr>
        <p:txBody>
          <a:bodyPr/>
          <a:lstStyle/>
          <a:p>
            <a:r>
              <a:rPr lang="hr-HR" sz="3200" b="0" dirty="0" smtClean="0"/>
              <a:t>Dezinfekcija ruku vrši se u dva  koraka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81200"/>
            <a:ext cx="4419600" cy="4144963"/>
          </a:xfrm>
        </p:spPr>
        <p:txBody>
          <a:bodyPr/>
          <a:lstStyle/>
          <a:p>
            <a:pPr lvl="0"/>
            <a:r>
              <a:rPr lang="hr-HR" sz="2800" dirty="0" smtClean="0"/>
              <a:t>Higijensko pranje ruku detergentnim antiseptikom u trajanju od </a:t>
            </a:r>
            <a:r>
              <a:rPr lang="hr-HR" sz="2800" dirty="0" smtClean="0">
                <a:solidFill>
                  <a:srgbClr val="FF0000"/>
                </a:solidFill>
              </a:rPr>
              <a:t>jedne minute</a:t>
            </a:r>
          </a:p>
          <a:p>
            <a:pPr lvl="0"/>
            <a:r>
              <a:rPr lang="hr-HR" sz="2800" dirty="0" smtClean="0"/>
              <a:t> Higijensko utrljavanje alkoholnog antiseptika u trajanju od </a:t>
            </a:r>
            <a:r>
              <a:rPr lang="hr-HR" sz="2800" dirty="0" smtClean="0">
                <a:solidFill>
                  <a:srgbClr val="FF0000"/>
                </a:solidFill>
              </a:rPr>
              <a:t>jedne minute. </a:t>
            </a:r>
          </a:p>
          <a:p>
            <a:endParaRPr lang="hr-HR" dirty="0"/>
          </a:p>
        </p:txBody>
      </p:sp>
      <p:pic>
        <p:nvPicPr>
          <p:cNvPr id="35841" name="Picture 6" descr="dezinfici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124200" cy="334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3374" y="6172200"/>
            <a:ext cx="3498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Bris uzet s dezinficiranih ruku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963" y="990600"/>
            <a:ext cx="7793037" cy="1143000"/>
          </a:xfrm>
        </p:spPr>
        <p:txBody>
          <a:bodyPr/>
          <a:lstStyle/>
          <a:p>
            <a:r>
              <a:rPr lang="hr-HR" sz="3600" dirty="0" smtClean="0"/>
              <a:t>Kirurška dezinfekcija ruku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12" y="1905000"/>
            <a:ext cx="8193088" cy="4953000"/>
          </a:xfrm>
        </p:spPr>
        <p:txBody>
          <a:bodyPr/>
          <a:lstStyle/>
          <a:p>
            <a:r>
              <a:rPr lang="hr-HR" sz="2400" dirty="0" smtClean="0"/>
              <a:t>Cilj kirurške dezinfekcije ili antisepse jest odstraniti i uništiti prolaznu mikrobiološku floru. </a:t>
            </a:r>
          </a:p>
          <a:p>
            <a:r>
              <a:rPr lang="hr-HR" sz="2400" dirty="0" smtClean="0"/>
              <a:t>Sredstva za kirurško pranje ista su kao i sredstva za higijensku dezinfekciju ili antisepsu</a:t>
            </a:r>
          </a:p>
          <a:p>
            <a:r>
              <a:rPr lang="hr-HR" sz="2400" dirty="0" smtClean="0"/>
              <a:t>Razlika je u vremenu pranja,produljuje na 2-3 minute</a:t>
            </a:r>
          </a:p>
          <a:p>
            <a:r>
              <a:rPr lang="hr-HR" sz="2400" dirty="0" smtClean="0"/>
              <a:t>Veća površina pranja, uključuje ručne zglobove i podlaktice.</a:t>
            </a:r>
          </a:p>
          <a:p>
            <a:r>
              <a:rPr lang="hr-HR" sz="2400" dirty="0" smtClean="0"/>
              <a:t>Najznačajniji antiseptici:  klorheksidin, jodni pripravci i alkohol.</a:t>
            </a:r>
            <a:endParaRPr lang="hr-H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2" descr="kirurs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074933" cy="4536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793037" cy="1143000"/>
          </a:xfrm>
        </p:spPr>
        <p:txBody>
          <a:bodyPr/>
          <a:lstStyle/>
          <a:p>
            <a:r>
              <a:rPr lang="hr-HR" sz="3200" dirty="0" smtClean="0"/>
              <a:t>Slijed i trajanje kirurške dezinfekcije ruku </a:t>
            </a:r>
            <a:endParaRPr lang="hr-HR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ZAŠTITNA ODJEĆA I OBUĆA</a:t>
            </a:r>
            <a:endParaRPr lang="hr-HR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zaštitnu odjeću spadaju:</a:t>
            </a:r>
          </a:p>
          <a:p>
            <a:pPr lvl="1"/>
            <a:r>
              <a:rPr lang="hr-HR" dirty="0" smtClean="0"/>
              <a:t> kapa, </a:t>
            </a:r>
          </a:p>
          <a:p>
            <a:pPr lvl="1"/>
            <a:r>
              <a:rPr lang="hr-HR" dirty="0" smtClean="0"/>
              <a:t>maska, </a:t>
            </a:r>
          </a:p>
          <a:p>
            <a:pPr lvl="1"/>
            <a:r>
              <a:rPr lang="hr-HR" dirty="0" smtClean="0"/>
              <a:t>zaštitne naočale, </a:t>
            </a:r>
          </a:p>
          <a:p>
            <a:pPr lvl="1"/>
            <a:r>
              <a:rPr lang="hr-HR" dirty="0" smtClean="0"/>
              <a:t>rukavice,  </a:t>
            </a:r>
          </a:p>
          <a:p>
            <a:pPr lvl="1"/>
            <a:r>
              <a:rPr lang="hr-HR" dirty="0" smtClean="0"/>
              <a:t>mantili i kaljače.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ZAŠTITNA ODJEĆA I OBUĆA</a:t>
            </a:r>
            <a:endParaRPr lang="hr-HR" sz="3600" dirty="0"/>
          </a:p>
        </p:txBody>
      </p:sp>
      <p:pic>
        <p:nvPicPr>
          <p:cNvPr id="4" name="Content Placeholder 3" descr="DSC01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5688" y="2017713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Zadaća zdrastvene ustanove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Pružanje zdrastvenih usluga</a:t>
            </a:r>
          </a:p>
          <a:p>
            <a:r>
              <a:rPr lang="hr-HR" dirty="0" smtClean="0"/>
              <a:t>Sprečavanje nastanka bolničkih infekcija</a:t>
            </a:r>
          </a:p>
          <a:p>
            <a:r>
              <a:rPr lang="hr-HR" dirty="0" smtClean="0"/>
              <a:t>Sprečavanje širenja bolničkih infekcija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r>
              <a:rPr lang="hr-HR" dirty="0" smtClean="0"/>
              <a:t>Oblačenje rukavica</a:t>
            </a:r>
            <a:endParaRPr lang="hr-HR" dirty="0"/>
          </a:p>
        </p:txBody>
      </p:sp>
      <p:pic>
        <p:nvPicPr>
          <p:cNvPr id="4" name="Content Placeholder 3" descr="DSC018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3597231" cy="2700000"/>
          </a:xfrm>
        </p:spPr>
      </p:pic>
      <p:pic>
        <p:nvPicPr>
          <p:cNvPr id="11" name="Content Placeholder 10" descr="DSC018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90800"/>
            <a:ext cx="3600000" cy="27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620000" cy="1143000"/>
          </a:xfrm>
        </p:spPr>
        <p:txBody>
          <a:bodyPr/>
          <a:lstStyle/>
          <a:p>
            <a:r>
              <a:rPr lang="hr-HR" dirty="0" smtClean="0"/>
              <a:t>Oblačenje rukavica</a:t>
            </a:r>
            <a:endParaRPr lang="hr-HR" dirty="0"/>
          </a:p>
        </p:txBody>
      </p:sp>
      <p:pic>
        <p:nvPicPr>
          <p:cNvPr id="7" name="Content Placeholder 6" descr="DSC018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Content Placeholder 7" descr="DSC0187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r>
              <a:rPr lang="hr-HR" dirty="0" smtClean="0"/>
              <a:t>Oblačenje rukavica</a:t>
            </a:r>
            <a:endParaRPr lang="hr-HR" dirty="0"/>
          </a:p>
        </p:txBody>
      </p:sp>
      <p:pic>
        <p:nvPicPr>
          <p:cNvPr id="11" name="Content Placeholder 10" descr="DSC0187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0" name="Content Placeholder 9" descr="DSC018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Oblačenje rukavica</a:t>
            </a:r>
            <a:endParaRPr lang="hr-HR" dirty="0"/>
          </a:p>
        </p:txBody>
      </p:sp>
      <p:pic>
        <p:nvPicPr>
          <p:cNvPr id="4" name="Content Placeholder 3" descr="DSC01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5688" y="2017713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76400" y="321846"/>
          <a:ext cx="5410200" cy="6536154"/>
        </p:xfrm>
        <a:graphic>
          <a:graphicData uri="http://schemas.openxmlformats.org/presentationml/2006/ole">
            <p:oleObj spid="_x0000_s1026" name="Document" r:id="rId3" imgW="6805658" imgH="822219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Prenos infekcija od bolesnika na osoblje i obratno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Kontaktom ili dodirom, </a:t>
            </a:r>
          </a:p>
          <a:p>
            <a:r>
              <a:rPr lang="hr-HR" dirty="0" smtClean="0"/>
              <a:t>Fekalno-oralnim putem (jelom i pićem)</a:t>
            </a:r>
          </a:p>
          <a:p>
            <a:r>
              <a:rPr lang="hr-HR" dirty="0" smtClean="0"/>
              <a:t>Zrakom (inhalacijom)</a:t>
            </a:r>
          </a:p>
          <a:p>
            <a:r>
              <a:rPr lang="hr-HR" dirty="0" smtClean="0"/>
              <a:t>Krvlju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Uzročnici infekcija su bakterije, virusi, gljive i dr. </a:t>
            </a:r>
          </a:p>
          <a:p>
            <a:r>
              <a:rPr lang="hr-HR" dirty="0" smtClean="0"/>
              <a:t>Prisutni su u vodi, zraku i općoj okolini bolesnika, koji i sam može biti mogući izvor zaraze.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Asepsa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Metoda rada kojom se sprječava prijenos mikroorganizama s jednog mjesta na drugo, s jednog bolesnika na drugog ili na osoblje. </a:t>
            </a:r>
          </a:p>
          <a:p>
            <a:r>
              <a:rPr lang="hr-HR" dirty="0" smtClean="0"/>
              <a:t>U tu svrhu se koriste metode dezinfekcije i strilizacije. 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Dezinfekcija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Postupak koji se eliminira većina ili svi patogeni mikroorganizmi na neživim površinama, s izuzetkom bakterijskih spora</a:t>
            </a:r>
          </a:p>
          <a:p>
            <a:r>
              <a:rPr lang="hr-HR" dirty="0" smtClean="0"/>
              <a:t>Dezinficijensi visoke djelotvornosti mogu u produljenom vremenu izlaganja (6 do 10 sati) uništiti i bakterijske spore.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993062" cy="1531938"/>
          </a:xfrm>
        </p:spPr>
        <p:txBody>
          <a:bodyPr/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200" dirty="0" smtClean="0"/>
              <a:t>Postupci dezinfekcije u zdravstvenim ustanovama primjenjuju se na: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696200" cy="4953000"/>
          </a:xfrm>
        </p:spPr>
        <p:txBody>
          <a:bodyPr/>
          <a:lstStyle/>
          <a:p>
            <a:pPr lvl="0"/>
            <a:r>
              <a:rPr lang="hr-HR" sz="2800" dirty="0" smtClean="0"/>
              <a:t>Ruke zdravstvenih radnika, kožu i sluznice bolesnika</a:t>
            </a:r>
          </a:p>
          <a:p>
            <a:pPr lvl="0"/>
            <a:r>
              <a:rPr lang="hr-HR" sz="2800" dirty="0" smtClean="0"/>
              <a:t>Instrumente i pribor</a:t>
            </a:r>
          </a:p>
          <a:p>
            <a:pPr lvl="0"/>
            <a:r>
              <a:rPr lang="hr-HR" sz="2800" dirty="0" smtClean="0"/>
              <a:t>Radne površine, podove, zidove (svih prostora)</a:t>
            </a:r>
          </a:p>
          <a:p>
            <a:pPr lvl="0"/>
            <a:r>
              <a:rPr lang="hr-HR" sz="2800" dirty="0" smtClean="0"/>
              <a:t>Zrak u prostorijama</a:t>
            </a:r>
          </a:p>
          <a:p>
            <a:pPr lvl="0"/>
            <a:r>
              <a:rPr lang="hr-HR" sz="2800" dirty="0" smtClean="0"/>
              <a:t>Pribor i namještaj kojim se služio bolesnik</a:t>
            </a:r>
          </a:p>
          <a:p>
            <a:pPr lvl="0"/>
            <a:r>
              <a:rPr lang="hr-HR" sz="2800" dirty="0" smtClean="0"/>
              <a:t>Rublje bolesnika i radno-zaštitnu odjeću i obuću osoblja</a:t>
            </a:r>
          </a:p>
          <a:p>
            <a:endParaRPr lang="hr-H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 osobne zaštite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Pravilno i redovito pranje ruku</a:t>
            </a:r>
          </a:p>
          <a:p>
            <a:pPr lvl="0"/>
            <a:r>
              <a:rPr lang="hr-HR" dirty="0" smtClean="0"/>
              <a:t>Pravilna uparaba zaštitne odjeće i obuće</a:t>
            </a:r>
          </a:p>
          <a:p>
            <a:pPr lvl="0"/>
            <a:r>
              <a:rPr lang="hr-HR" dirty="0" smtClean="0"/>
              <a:t>Pravilna uporaba maski i rukavica</a:t>
            </a:r>
          </a:p>
          <a:p>
            <a:pPr lvl="0"/>
            <a:r>
              <a:rPr lang="hr-HR" dirty="0" smtClean="0"/>
              <a:t>Pravilno rukovanje sterilnim materijalom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Pranje ruku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Najvažnija je i najučinkovitija metoda prevencije prijenosa mikroorganizama između osoblja i bolesnika u bolnici. </a:t>
            </a:r>
          </a:p>
          <a:p>
            <a:r>
              <a:rPr lang="hr-HR" sz="2800" dirty="0" smtClean="0"/>
              <a:t>Osnovni preduvjet za higijenu ruku je da nokti </a:t>
            </a:r>
            <a:r>
              <a:rPr lang="hr-HR" sz="2800" dirty="0" smtClean="0">
                <a:solidFill>
                  <a:srgbClr val="FF0000"/>
                </a:solidFill>
              </a:rPr>
              <a:t>ne smiju </a:t>
            </a:r>
            <a:r>
              <a:rPr lang="hr-HR" sz="2800" dirty="0" smtClean="0"/>
              <a:t>prelaziti razinu jagodica. </a:t>
            </a:r>
          </a:p>
          <a:p>
            <a:r>
              <a:rPr lang="hr-HR" sz="2800" dirty="0" smtClean="0"/>
              <a:t>Nije dozvoljeno nošenje nakita i dugih umjetnih noktiju.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Perinatalni dani-1</Template>
  <TotalTime>215</TotalTime>
  <Words>504</Words>
  <Application>Microsoft Office PowerPoint</Application>
  <PresentationFormat>On-screen Show (4:3)</PresentationFormat>
  <Paragraphs>82</Paragraphs>
  <Slides>24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Blends</vt:lpstr>
      <vt:lpstr>Document</vt:lpstr>
      <vt:lpstr>HIGIJENSKO PREVENTIVNE MJERE</vt:lpstr>
      <vt:lpstr>Zadaća zdrastvene ustanove</vt:lpstr>
      <vt:lpstr>Prenos infekcija od bolesnika na osoblje i obratno</vt:lpstr>
      <vt:lpstr>Slide 4</vt:lpstr>
      <vt:lpstr>Asepsa</vt:lpstr>
      <vt:lpstr>Dezinfekcija</vt:lpstr>
      <vt:lpstr> Postupci dezinfekcije u zdravstvenim ustanovama primjenjuju se na: </vt:lpstr>
      <vt:lpstr>Mjere osobne zaštite</vt:lpstr>
      <vt:lpstr>Pranje ruku</vt:lpstr>
      <vt:lpstr>Pranje ruku</vt:lpstr>
      <vt:lpstr>Slide 11</vt:lpstr>
      <vt:lpstr>    Obično pranje ruku </vt:lpstr>
      <vt:lpstr>Slide 13</vt:lpstr>
      <vt:lpstr> Higijenska dezinfekcija ili antisepsa ruku  </vt:lpstr>
      <vt:lpstr>Dezinfekcija ruku vrši se u dva  koraka  </vt:lpstr>
      <vt:lpstr>Kirurška dezinfekcija ruku  </vt:lpstr>
      <vt:lpstr>Slijed i trajanje kirurške dezinfekcije ruku </vt:lpstr>
      <vt:lpstr>ZAŠTITNA ODJEĆA I OBUĆA</vt:lpstr>
      <vt:lpstr>ZAŠTITNA ODJEĆA I OBUĆA</vt:lpstr>
      <vt:lpstr>Oblačenje rukavica</vt:lpstr>
      <vt:lpstr>Oblačenje rukavica</vt:lpstr>
      <vt:lpstr>Oblačenje rukavica</vt:lpstr>
      <vt:lpstr>Oblačenje rukavica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HIGIJENSKO PREVENTIVNE MJERE</dc:title>
  <dc:creator>Korisnik</dc:creator>
  <cp:lastModifiedBy>Korisnik</cp:lastModifiedBy>
  <cp:revision>25</cp:revision>
  <dcterms:created xsi:type="dcterms:W3CDTF">2006-08-16T00:00:00Z</dcterms:created>
  <dcterms:modified xsi:type="dcterms:W3CDTF">2011-05-18T07:40:11Z</dcterms:modified>
</cp:coreProperties>
</file>